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6" r:id="rId17"/>
    <p:sldId id="275" r:id="rId18"/>
    <p:sldId id="271" r:id="rId19"/>
    <p:sldId id="277" r:id="rId20"/>
    <p:sldId id="270" r:id="rId21"/>
    <p:sldId id="278" r:id="rId22"/>
    <p:sldId id="273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97" r:id="rId35"/>
    <p:sldId id="29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D8F74-BD6A-4A93-B88B-F53554FFB7D3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1FEA3-3B8B-4CF5-8406-793AD7C8C928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8271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FEA3-3B8B-4CF5-8406-793AD7C8C928}" type="slidenum">
              <a:rPr lang="sr-Latn-CS" smtClean="0"/>
              <a:pPr/>
              <a:t>3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7707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2E1E-7224-43C0-8176-4ACA7BA5D3EE}" type="datetimeFigureOut">
              <a:rPr lang="sr-Latn-CS" smtClean="0"/>
              <a:pPr/>
              <a:t>31.10.2016.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0623-E6E9-4169-A81B-F525FE41E4A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MATERIJALI U INŽENJERSTVU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41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b="1" dirty="0"/>
              <a:t>4. Kompozitni materijali </a:t>
            </a:r>
            <a:r>
              <a:rPr lang="sr-Latn-CS" dirty="0"/>
              <a:t>– kombinacija dva ili više makro, mikro ili nano konstituenata različitog hemijskog sastava i koji su posebno dobijeni. Mogu biti:</a:t>
            </a:r>
          </a:p>
          <a:p>
            <a:pPr marL="514350" indent="-514350">
              <a:buAutoNum type="alphaLcParenR"/>
            </a:pPr>
            <a:r>
              <a:rPr lang="sr-Latn-CS" dirty="0"/>
              <a:t>Partikulitni (ojačani česticama)</a:t>
            </a:r>
          </a:p>
          <a:p>
            <a:pPr marL="514350" indent="-514350">
              <a:buAutoNum type="alphaLcParenR"/>
            </a:pPr>
            <a:r>
              <a:rPr lang="sr-Latn-CS" dirty="0"/>
              <a:t>Ojačani vlaknima</a:t>
            </a:r>
          </a:p>
          <a:p>
            <a:pPr marL="514350" indent="-514350">
              <a:buAutoNum type="alphaLcParenR"/>
            </a:pPr>
            <a:r>
              <a:rPr lang="sr-Latn-CS" dirty="0"/>
              <a:t>Laminatni (ojačani 2D strukturama)</a:t>
            </a:r>
          </a:p>
          <a:p>
            <a:pPr marL="514350" indent="-514350">
              <a:buAutoNum type="alphaLcParenR"/>
            </a:pPr>
            <a:r>
              <a:rPr lang="sr-Latn-CS" dirty="0"/>
              <a:t>Kombinovani</a:t>
            </a:r>
          </a:p>
          <a:p>
            <a:pPr marL="514350" indent="-514350">
              <a:buAutoNum type="alphaLcParenR"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* Izuzetne mehaničke i druge karakteristike, ali i najviša cena.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82" y="3048000"/>
            <a:ext cx="517711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AutoShape 2" descr="http://img853.imageshack.us/img853/7877/efvsrafalemateri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4100" name="AutoShape 4" descr="http://img853.imageshack.us/img853/7877/efvsrafalemateri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4102" name="AutoShape 6" descr="http://img853.imageshack.us/img853/7877/efvsrafalemateri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4104" name="AutoShape 8" descr="http://img853.imageshack.us/img853/7877/efvsrafalemateria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572000" cy="33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7" name="AutoShape 11" descr="http://img143.imageshack.us/img143/9166/20110716riat0632.jpg"/>
          <p:cNvSpPr>
            <a:spLocks noChangeAspect="1" noChangeArrowheads="1"/>
          </p:cNvSpPr>
          <p:nvPr/>
        </p:nvSpPr>
        <p:spPr bwMode="auto">
          <a:xfrm>
            <a:off x="155575" y="-1790700"/>
            <a:ext cx="5276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1143000"/>
          </a:xfrm>
        </p:spPr>
        <p:txBody>
          <a:bodyPr/>
          <a:lstStyle/>
          <a:p>
            <a:r>
              <a:rPr lang="sr-Latn-CS" dirty="0"/>
              <a:t>Primeri</a:t>
            </a: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71" y="838200"/>
            <a:ext cx="410572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52400" y="56388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dirty="0"/>
              <a:t>*Ne postoji “najbolji” materijal, postoji samo adekvatan određenoj nameni u određenim uslovima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Struktura atoma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Borov model atoma: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8991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229600" cy="62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152400"/>
            <a:ext cx="6324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Rectangle 5"/>
          <p:cNvSpPr/>
          <p:nvPr/>
        </p:nvSpPr>
        <p:spPr>
          <a:xfrm>
            <a:off x="2057400" y="304800"/>
            <a:ext cx="35814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Međuatomske veze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Međuatomske veze mogu biti:</a:t>
            </a:r>
          </a:p>
          <a:p>
            <a:endParaRPr lang="sr-Latn-CS" dirty="0"/>
          </a:p>
          <a:p>
            <a:pPr marL="514350" indent="-514350">
              <a:buAutoNum type="alphaLcParenR"/>
            </a:pPr>
            <a:r>
              <a:rPr lang="sr-Latn-CS" dirty="0"/>
              <a:t>Primarne (jonska, kovalentna, metalna)-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sr-Latn-CS" dirty="0"/>
              <a:t>jake</a:t>
            </a:r>
          </a:p>
          <a:p>
            <a:pPr marL="514350" indent="-514350">
              <a:buAutoNum type="alphaLcParenR"/>
            </a:pPr>
            <a:endParaRPr lang="sr-Latn-CS" dirty="0"/>
          </a:p>
          <a:p>
            <a:pPr marL="514350" indent="-514350">
              <a:buAutoNum type="alphaLcParenR"/>
            </a:pPr>
            <a:r>
              <a:rPr lang="sr-Latn-CS" dirty="0"/>
              <a:t>Sekundarne (Van-der Waals-ova, vodonična)-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sr-Latn-CS" dirty="0"/>
              <a:t>slabe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Metalna veza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Valentni atomi obrazuju tzv. elektronski oblak.</a:t>
            </a:r>
          </a:p>
          <a:p>
            <a:r>
              <a:rPr lang="sr-Latn-CS" dirty="0"/>
              <a:t>Veza se obrazuje na osnovu međusobnog privlačenja pozitivnih jona: jezgro i nevalentni elektroni (+) i valentni elektroni (-)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9814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2895600" cy="277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/>
              <a:t>Osobine materijala sa metalnom vezom – metala, određeni su postojanjem elektronskog oblaka. 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Metali su neprovidni</a:t>
            </a:r>
          </a:p>
          <a:p>
            <a:pPr marL="514350" indent="-514350">
              <a:buAutoNum type="arabicPeriod"/>
            </a:pPr>
            <a:r>
              <a:rPr lang="sr-Latn-CS" dirty="0"/>
              <a:t>Imaju dobru električnu provodljivost</a:t>
            </a:r>
          </a:p>
          <a:p>
            <a:pPr marL="514350" indent="-514350">
              <a:buAutoNum type="arabicPeriod"/>
            </a:pPr>
            <a:r>
              <a:rPr lang="sr-Latn-CS" dirty="0"/>
              <a:t>Imaju dobru toplotnu provodljivost</a:t>
            </a:r>
          </a:p>
          <a:p>
            <a:pPr marL="514350" indent="-514350">
              <a:buAutoNum type="arabicPeriod"/>
            </a:pPr>
            <a:r>
              <a:rPr lang="sr-Latn-CS" dirty="0"/>
              <a:t>Mogu se plastično deformisati jer joni mogu lako menjati položaj, odnosno, raskidati i uspostavljati metalnu vezu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Kovalentna veza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Ostvaruje se o</a:t>
            </a:r>
            <a:r>
              <a:rPr lang="en-US" dirty="0"/>
              <a:t>b</a:t>
            </a:r>
            <a:r>
              <a:rPr lang="sr-Latn-CS" dirty="0"/>
              <a:t>razovanjem elektronskih parova</a:t>
            </a:r>
          </a:p>
          <a:p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743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14800" y="3048000"/>
          <a:ext cx="5029200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3460928" imgH="1860317" progId="">
                  <p:embed/>
                </p:oleObj>
              </mc:Choice>
              <mc:Fallback>
                <p:oleObj name="Image" r:id="rId4" imgW="3460928" imgH="186031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8000"/>
                        <a:ext cx="5029200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/>
              <a:t>Kovalentna veza se javlja kod keramika, nekih metala (W, Ta, Mo – svi sa visokom tačkom topljenja) i polimera.</a:t>
            </a:r>
          </a:p>
          <a:p>
            <a:r>
              <a:rPr lang="sr-Latn-CS" dirty="0"/>
              <a:t>Primeri: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816225"/>
          <a:ext cx="8001000" cy="404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3" imgW="5645440" imgH="2851297" progId="">
                  <p:embed/>
                </p:oleObj>
              </mc:Choice>
              <mc:Fallback>
                <p:oleObj name="Image" r:id="rId3" imgW="5645440" imgH="285129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6225"/>
                        <a:ext cx="8001000" cy="404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Nastavne jedinice: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sr-Latn-CS" b="1" dirty="0">
                <a:solidFill>
                  <a:schemeClr val="tx2"/>
                </a:solidFill>
              </a:rPr>
              <a:t>1. Uvod: atomske veze, raspored atoma, greške u kristalima, deformacija, mehanizmi ojačavanja</a:t>
            </a:r>
          </a:p>
          <a:p>
            <a:pPr marL="514350" indent="-514350">
              <a:buNone/>
            </a:pPr>
            <a:r>
              <a:rPr lang="sr-Latn-CS" b="1" dirty="0">
                <a:solidFill>
                  <a:schemeClr val="tx2"/>
                </a:solidFill>
              </a:rPr>
              <a:t>2. Karakterizacija materijala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3.	Čelici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4. Čelici i livena gvožđa</a:t>
            </a:r>
          </a:p>
          <a:p>
            <a:pPr>
              <a:buNone/>
            </a:pPr>
            <a:r>
              <a:rPr lang="sr-Latn-CS" b="1" dirty="0">
                <a:solidFill>
                  <a:srgbClr val="FF0000"/>
                </a:solidFill>
              </a:rPr>
              <a:t>5. Legure bakra</a:t>
            </a:r>
          </a:p>
          <a:p>
            <a:pPr>
              <a:buNone/>
            </a:pPr>
            <a:r>
              <a:rPr lang="sr-Latn-CS" b="1" dirty="0">
                <a:solidFill>
                  <a:srgbClr val="FF0000"/>
                </a:solidFill>
              </a:rPr>
              <a:t>6. Legure aluminijuma</a:t>
            </a:r>
          </a:p>
          <a:p>
            <a:pPr>
              <a:buNone/>
            </a:pPr>
            <a:r>
              <a:rPr lang="sr-Latn-CS" b="1" dirty="0">
                <a:solidFill>
                  <a:srgbClr val="FF0000"/>
                </a:solidFill>
              </a:rPr>
              <a:t>7. Polimeri</a:t>
            </a:r>
          </a:p>
          <a:p>
            <a:pPr>
              <a:buNone/>
            </a:pPr>
            <a:r>
              <a:rPr lang="sr-Latn-CS" b="1" dirty="0">
                <a:solidFill>
                  <a:srgbClr val="FF0000"/>
                </a:solidFill>
              </a:rPr>
              <a:t>8. Keramike</a:t>
            </a:r>
          </a:p>
          <a:p>
            <a:pPr>
              <a:buNone/>
            </a:pPr>
            <a:r>
              <a:rPr lang="sr-Latn-CS" b="1" dirty="0">
                <a:solidFill>
                  <a:srgbClr val="FF0000"/>
                </a:solidFill>
              </a:rPr>
              <a:t>9. Kompozitni materijali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Jonska veza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err="1"/>
              <a:t>Proizvod</a:t>
            </a:r>
            <a:r>
              <a:rPr lang="en-US" dirty="0"/>
              <a:t> je </a:t>
            </a:r>
            <a:r>
              <a:rPr lang="en-US" dirty="0" err="1"/>
              <a:t>privlačenja</a:t>
            </a:r>
            <a:r>
              <a:rPr lang="en-US" dirty="0"/>
              <a:t> </a:t>
            </a:r>
            <a:r>
              <a:rPr lang="en-US" dirty="0" err="1"/>
              <a:t>suprotno</a:t>
            </a:r>
            <a:r>
              <a:rPr lang="en-US" dirty="0"/>
              <a:t> </a:t>
            </a:r>
            <a:r>
              <a:rPr lang="en-US" dirty="0" err="1"/>
              <a:t>naelektrisanih</a:t>
            </a:r>
            <a:r>
              <a:rPr lang="en-US" dirty="0"/>
              <a:t> </a:t>
            </a:r>
            <a:r>
              <a:rPr lang="en-US" dirty="0" err="1"/>
              <a:t>jona</a:t>
            </a:r>
            <a:r>
              <a:rPr lang="en-US" dirty="0"/>
              <a:t> (metal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nemetal</a:t>
            </a:r>
            <a:r>
              <a:rPr lang="en-US" dirty="0"/>
              <a:t>), </a:t>
            </a:r>
            <a:r>
              <a:rPr lang="en-US" dirty="0" err="1"/>
              <a:t>tipična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keramike</a:t>
            </a:r>
            <a:endParaRPr lang="sr-Latn-C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5257800" cy="2205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32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b="1" dirty="0" err="1"/>
              <a:t>jonskom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kovalentnom</a:t>
            </a:r>
            <a:r>
              <a:rPr lang="en-US" b="1" dirty="0"/>
              <a:t> </a:t>
            </a:r>
            <a:r>
              <a:rPr lang="en-US" dirty="0" err="1"/>
              <a:t>vezom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krti</a:t>
            </a:r>
            <a:r>
              <a:rPr lang="en-US" dirty="0"/>
              <a:t> </a:t>
            </a:r>
            <a:r>
              <a:rPr lang="en-US" dirty="0" err="1"/>
              <a:t>materijali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malom</a:t>
            </a:r>
            <a:r>
              <a:rPr lang="en-US" dirty="0"/>
              <a:t> </a:t>
            </a:r>
            <a:r>
              <a:rPr lang="en-US" dirty="0" err="1"/>
              <a:t>toplotnom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električnom</a:t>
            </a:r>
            <a:r>
              <a:rPr lang="en-US" dirty="0"/>
              <a:t> </a:t>
            </a:r>
            <a:r>
              <a:rPr lang="en-US" dirty="0" err="1"/>
              <a:t>provodljivošću</a:t>
            </a:r>
            <a:endParaRPr lang="sr-Latn-CS" dirty="0"/>
          </a:p>
        </p:txBody>
      </p:sp>
      <p:pic>
        <p:nvPicPr>
          <p:cNvPr id="4" name="Picture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788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03"/>
          <p:cNvSpPr>
            <a:spLocks noChangeArrowheads="1"/>
          </p:cNvSpPr>
          <p:nvPr/>
        </p:nvSpPr>
        <p:spPr bwMode="auto">
          <a:xfrm>
            <a:off x="1219200" y="4648200"/>
            <a:ext cx="177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r-Latn-CS" sz="1800" dirty="0">
                <a:solidFill>
                  <a:srgbClr val="FF5050"/>
                </a:solidFill>
                <a:latin typeface="Arial Rounded MT Bold" pitchFamily="34" charset="0"/>
              </a:rPr>
              <a:t>Odaju elektrone</a:t>
            </a:r>
            <a:endParaRPr lang="sr-Latn-CS" sz="1800" dirty="0">
              <a:solidFill>
                <a:srgbClr val="FF5050"/>
              </a:solidFill>
            </a:endParaRPr>
          </a:p>
        </p:txBody>
      </p:sp>
      <p:sp>
        <p:nvSpPr>
          <p:cNvPr id="6" name="Rectangle 104"/>
          <p:cNvSpPr>
            <a:spLocks noChangeArrowheads="1"/>
          </p:cNvSpPr>
          <p:nvPr/>
        </p:nvSpPr>
        <p:spPr bwMode="auto">
          <a:xfrm>
            <a:off x="5867400" y="4648200"/>
            <a:ext cx="1970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r-Latn-CS" sz="1800" dirty="0">
                <a:solidFill>
                  <a:srgbClr val="3399FF"/>
                </a:solidFill>
                <a:latin typeface="Arial Rounded MT Bold" pitchFamily="34" charset="0"/>
              </a:rPr>
              <a:t>Primaju elektrone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Sekundarne veze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/>
              <a:t>Van </a:t>
            </a:r>
            <a:r>
              <a:rPr lang="en-US" dirty="0" err="1"/>
              <a:t>der</a:t>
            </a:r>
            <a:r>
              <a:rPr lang="en-US" dirty="0"/>
              <a:t> Waals – ova </a:t>
            </a:r>
            <a:r>
              <a:rPr lang="en-US" dirty="0" err="1"/>
              <a:t>veza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Vodonična</a:t>
            </a:r>
            <a:r>
              <a:rPr lang="en-US" dirty="0"/>
              <a:t> </a:t>
            </a:r>
            <a:r>
              <a:rPr lang="en-US" dirty="0" err="1"/>
              <a:t>veza</a:t>
            </a:r>
            <a:endParaRPr lang="sr-Latn-C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443564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648200" cy="2111375"/>
          </a:xfrm>
          <a:prstGeom prst="rect">
            <a:avLst/>
          </a:prstGeom>
          <a:noFill/>
        </p:spPr>
      </p:pic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1447800" y="2514600"/>
          <a:ext cx="19812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Image" r:id="rId5" imgW="1110915" imgH="698413" progId="">
                  <p:embed/>
                </p:oleObj>
              </mc:Choice>
              <mc:Fallback>
                <p:oleObj name="Image" r:id="rId5" imgW="1110915" imgH="698413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19812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066800"/>
          </a:xfrm>
        </p:spPr>
        <p:txBody>
          <a:bodyPr/>
          <a:lstStyle/>
          <a:p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atoma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uređen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pPr marL="514350" indent="-514350">
              <a:buAutoNum type="alphaLcParenR"/>
            </a:pPr>
            <a:r>
              <a:rPr lang="en-US" sz="2400" dirty="0" err="1"/>
              <a:t>Velikom</a:t>
            </a:r>
            <a:r>
              <a:rPr lang="en-US" sz="2400" dirty="0"/>
              <a:t> </a:t>
            </a:r>
            <a:r>
              <a:rPr lang="en-US" sz="2400" dirty="0" err="1"/>
              <a:t>dometu</a:t>
            </a:r>
            <a:r>
              <a:rPr lang="en-US" sz="2400" dirty="0"/>
              <a:t>			b) </a:t>
            </a:r>
            <a:r>
              <a:rPr lang="en-US" sz="2400" dirty="0" err="1"/>
              <a:t>Malom</a:t>
            </a:r>
            <a:r>
              <a:rPr lang="en-US" sz="2400" dirty="0"/>
              <a:t> </a:t>
            </a:r>
            <a:r>
              <a:rPr lang="en-US" sz="2400" dirty="0" err="1"/>
              <a:t>dometu</a:t>
            </a:r>
            <a:endParaRPr lang="en-US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426" y="3503173"/>
            <a:ext cx="205334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24384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Kristalni</a:t>
            </a:r>
            <a:r>
              <a:rPr lang="en-US" sz="2400" dirty="0"/>
              <a:t> </a:t>
            </a:r>
            <a:r>
              <a:rPr lang="en-US" sz="2400" dirty="0" err="1"/>
              <a:t>materijali</a:t>
            </a:r>
            <a:r>
              <a:rPr lang="en-US" sz="2400" dirty="0"/>
              <a:t>: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Temperatura</a:t>
            </a:r>
            <a:r>
              <a:rPr lang="en-US" sz="2400" dirty="0"/>
              <a:t> </a:t>
            </a:r>
            <a:r>
              <a:rPr lang="en-US" sz="2400" dirty="0" err="1"/>
              <a:t>topljenja</a:t>
            </a:r>
            <a:r>
              <a:rPr lang="en-US" sz="2400" dirty="0"/>
              <a:t> je </a:t>
            </a:r>
            <a:r>
              <a:rPr lang="en-US" sz="2400" dirty="0" err="1"/>
              <a:t>približno</a:t>
            </a:r>
            <a:r>
              <a:rPr lang="en-US" sz="2400" dirty="0"/>
              <a:t> </a:t>
            </a:r>
            <a:r>
              <a:rPr lang="en-US" sz="2400" dirty="0" err="1"/>
              <a:t>konstantna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en-US" sz="2400" dirty="0" err="1"/>
              <a:t>Anizotropni</a:t>
            </a:r>
            <a:r>
              <a:rPr lang="en-US" sz="2400" dirty="0"/>
              <a:t> </a:t>
            </a:r>
            <a:r>
              <a:rPr lang="en-US" sz="2400" dirty="0" err="1"/>
              <a:t>materijali</a:t>
            </a:r>
            <a:r>
              <a:rPr lang="en-US" sz="2400" dirty="0"/>
              <a:t> (</a:t>
            </a:r>
            <a:r>
              <a:rPr lang="en-US" sz="2400" dirty="0" err="1"/>
              <a:t>osobine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različite</a:t>
            </a:r>
            <a:r>
              <a:rPr lang="en-US" sz="2400" dirty="0"/>
              <a:t> u </a:t>
            </a:r>
            <a:r>
              <a:rPr lang="en-US" sz="2400" dirty="0" err="1"/>
              <a:t>različitim</a:t>
            </a:r>
            <a:r>
              <a:rPr lang="en-US" sz="2400" dirty="0"/>
              <a:t> </a:t>
            </a:r>
            <a:r>
              <a:rPr lang="en-US" sz="2400" dirty="0" err="1"/>
              <a:t>pravcima</a:t>
            </a:r>
            <a:r>
              <a:rPr lang="en-US" sz="2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24384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Neristalni</a:t>
            </a:r>
            <a:r>
              <a:rPr lang="en-US" sz="2400" dirty="0"/>
              <a:t> </a:t>
            </a:r>
            <a:r>
              <a:rPr lang="en-US" sz="2400" dirty="0" err="1"/>
              <a:t>materijali</a:t>
            </a:r>
            <a:r>
              <a:rPr lang="en-US" sz="2400" dirty="0"/>
              <a:t> (</a:t>
            </a:r>
            <a:r>
              <a:rPr lang="en-US" sz="2400" dirty="0" err="1"/>
              <a:t>amorfni</a:t>
            </a:r>
            <a:r>
              <a:rPr lang="en-US" sz="2400" dirty="0"/>
              <a:t>):</a:t>
            </a:r>
          </a:p>
          <a:p>
            <a:r>
              <a:rPr lang="en-US" sz="2400" dirty="0"/>
              <a:t>-Tope se u </a:t>
            </a:r>
            <a:r>
              <a:rPr lang="en-US" sz="2400" dirty="0" err="1"/>
              <a:t>temperaturnom</a:t>
            </a:r>
            <a:r>
              <a:rPr lang="en-US" sz="2400" dirty="0"/>
              <a:t> </a:t>
            </a:r>
            <a:r>
              <a:rPr lang="en-US" sz="2400" dirty="0" err="1"/>
              <a:t>intervalu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en-US" sz="2400" dirty="0" err="1"/>
              <a:t>Izotropni</a:t>
            </a:r>
            <a:r>
              <a:rPr lang="en-US" sz="2400" dirty="0"/>
              <a:t> </a:t>
            </a:r>
            <a:r>
              <a:rPr lang="en-US" sz="2400" dirty="0" err="1"/>
              <a:t>materijali</a:t>
            </a:r>
            <a:r>
              <a:rPr lang="en-US" sz="2400" dirty="0"/>
              <a:t> (</a:t>
            </a:r>
            <a:r>
              <a:rPr lang="en-US" sz="2400" dirty="0" err="1"/>
              <a:t>osobine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jednake</a:t>
            </a:r>
            <a:r>
              <a:rPr lang="en-US" sz="2400" dirty="0"/>
              <a:t> u </a:t>
            </a:r>
            <a:r>
              <a:rPr lang="en-US" sz="2400" dirty="0" err="1"/>
              <a:t>različitim</a:t>
            </a:r>
            <a:r>
              <a:rPr lang="en-US" sz="2400" dirty="0"/>
              <a:t> </a:t>
            </a:r>
            <a:r>
              <a:rPr lang="en-US" sz="2400" dirty="0" err="1"/>
              <a:t>pravcima</a:t>
            </a:r>
            <a:r>
              <a:rPr lang="en-US" sz="2400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6140" y="3707859"/>
            <a:ext cx="246271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err="1"/>
              <a:t>Osnovne</a:t>
            </a:r>
            <a:r>
              <a:rPr lang="en-US" b="1" dirty="0"/>
              <a:t> </a:t>
            </a:r>
            <a:r>
              <a:rPr lang="en-US" b="1" dirty="0" err="1"/>
              <a:t>kristalne</a:t>
            </a:r>
            <a:r>
              <a:rPr lang="en-US" b="1" dirty="0"/>
              <a:t> </a:t>
            </a:r>
            <a:r>
              <a:rPr lang="en-US" b="1" dirty="0" err="1"/>
              <a:t>rešetke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Zapreminski</a:t>
            </a:r>
            <a:r>
              <a:rPr lang="en-US" dirty="0"/>
              <a:t> </a:t>
            </a:r>
            <a:r>
              <a:rPr lang="en-US" dirty="0" err="1"/>
              <a:t>centrirana</a:t>
            </a:r>
            <a:r>
              <a:rPr lang="en-US" dirty="0"/>
              <a:t> </a:t>
            </a:r>
            <a:r>
              <a:rPr lang="en-US" dirty="0" err="1"/>
              <a:t>kubna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Površinski</a:t>
            </a:r>
            <a:r>
              <a:rPr lang="en-US" dirty="0"/>
              <a:t> </a:t>
            </a:r>
            <a:r>
              <a:rPr lang="en-US" dirty="0" err="1"/>
              <a:t>centrirana</a:t>
            </a:r>
            <a:r>
              <a:rPr lang="en-US" dirty="0"/>
              <a:t> </a:t>
            </a:r>
            <a:r>
              <a:rPr lang="en-US" dirty="0" err="1"/>
              <a:t>kubna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Heksagonalna</a:t>
            </a:r>
            <a:r>
              <a:rPr lang="en-US" dirty="0"/>
              <a:t> </a:t>
            </a:r>
            <a:r>
              <a:rPr lang="en-US" dirty="0" err="1"/>
              <a:t>gus</a:t>
            </a:r>
            <a:r>
              <a:rPr lang="sr-Latn-CS" dirty="0"/>
              <a:t>t</a:t>
            </a:r>
            <a:r>
              <a:rPr lang="en-US" dirty="0"/>
              <a:t>o </a:t>
            </a:r>
            <a:r>
              <a:rPr lang="en-US" dirty="0" err="1"/>
              <a:t>složena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Zapreminski</a:t>
            </a:r>
            <a:r>
              <a:rPr lang="en-US" dirty="0"/>
              <a:t> </a:t>
            </a:r>
            <a:r>
              <a:rPr lang="en-US" dirty="0" err="1"/>
              <a:t>centrirana</a:t>
            </a:r>
            <a:r>
              <a:rPr lang="en-US" dirty="0"/>
              <a:t> </a:t>
            </a:r>
            <a:r>
              <a:rPr lang="en-US" dirty="0" err="1"/>
              <a:t>kubna</a:t>
            </a:r>
            <a:r>
              <a:rPr lang="en-US" dirty="0"/>
              <a:t> (ZCK) </a:t>
            </a:r>
            <a:r>
              <a:rPr lang="en-US" dirty="0" err="1"/>
              <a:t>kristalna</a:t>
            </a:r>
            <a:r>
              <a:rPr lang="en-US" dirty="0"/>
              <a:t> </a:t>
            </a:r>
            <a:r>
              <a:rPr lang="en-US" dirty="0" err="1"/>
              <a:t>rešetka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Zastupljena</a:t>
            </a:r>
            <a:r>
              <a:rPr lang="en-US" dirty="0"/>
              <a:t> je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: Fe-</a:t>
            </a:r>
            <a:r>
              <a:rPr lang="el-GR" dirty="0"/>
              <a:t>α</a:t>
            </a:r>
            <a:r>
              <a:rPr lang="en-US" dirty="0"/>
              <a:t>, Fe-</a:t>
            </a:r>
            <a:r>
              <a:rPr lang="el-GR" dirty="0"/>
              <a:t>δ</a:t>
            </a:r>
            <a:r>
              <a:rPr lang="en-US" dirty="0"/>
              <a:t>, V, Ta, Mo, W, Cr, Ti-</a:t>
            </a:r>
            <a:r>
              <a:rPr lang="el-GR" dirty="0"/>
              <a:t>β</a:t>
            </a:r>
            <a:r>
              <a:rPr lang="en-US" dirty="0"/>
              <a:t>…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495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78936"/>
            <a:ext cx="2514600" cy="211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Zastupljena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: Fe-</a:t>
            </a:r>
            <a:r>
              <a:rPr lang="el-GR" dirty="0"/>
              <a:t>γ</a:t>
            </a:r>
            <a:r>
              <a:rPr lang="en-US" dirty="0"/>
              <a:t>, Cu, Al, </a:t>
            </a:r>
            <a:r>
              <a:rPr lang="en-US" dirty="0" err="1"/>
              <a:t>Pb</a:t>
            </a:r>
            <a:r>
              <a:rPr lang="en-US" dirty="0"/>
              <a:t>, Au, Ag, Ni,…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Površinski</a:t>
            </a:r>
            <a:r>
              <a:rPr lang="en-US" dirty="0"/>
              <a:t> </a:t>
            </a:r>
            <a:r>
              <a:rPr lang="en-US" dirty="0" err="1"/>
              <a:t>centrirana</a:t>
            </a:r>
            <a:r>
              <a:rPr lang="en-US" dirty="0"/>
              <a:t> </a:t>
            </a:r>
            <a:r>
              <a:rPr lang="en-US" dirty="0" err="1"/>
              <a:t>kubna</a:t>
            </a:r>
            <a:r>
              <a:rPr lang="en-US" dirty="0"/>
              <a:t> (PCK) </a:t>
            </a:r>
            <a:r>
              <a:rPr lang="en-US" dirty="0" err="1"/>
              <a:t>kristalna</a:t>
            </a:r>
            <a:r>
              <a:rPr lang="en-US" dirty="0"/>
              <a:t> </a:t>
            </a:r>
            <a:r>
              <a:rPr lang="en-US" dirty="0" err="1"/>
              <a:t>rešetka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5715000" cy="201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2333"/>
            <a:ext cx="2438400" cy="216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Haksagonalna</a:t>
            </a:r>
            <a:r>
              <a:rPr lang="en-US" dirty="0"/>
              <a:t> gusto </a:t>
            </a:r>
            <a:r>
              <a:rPr lang="en-US" dirty="0" err="1"/>
              <a:t>složena</a:t>
            </a:r>
            <a:r>
              <a:rPr lang="en-US" dirty="0"/>
              <a:t> (HGS) </a:t>
            </a:r>
            <a:r>
              <a:rPr lang="en-US" dirty="0" err="1"/>
              <a:t>kristalna</a:t>
            </a:r>
            <a:r>
              <a:rPr lang="en-US" dirty="0"/>
              <a:t> </a:t>
            </a:r>
            <a:r>
              <a:rPr lang="en-US" dirty="0" err="1"/>
              <a:t>rešetka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err="1"/>
              <a:t>Za</a:t>
            </a:r>
            <a:r>
              <a:rPr lang="sr-Latn-CS" dirty="0"/>
              <a:t>s</a:t>
            </a:r>
            <a:r>
              <a:rPr lang="en-US" dirty="0" err="1"/>
              <a:t>tupljena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: Ti-</a:t>
            </a:r>
            <a:r>
              <a:rPr lang="el-GR" dirty="0"/>
              <a:t>α</a:t>
            </a:r>
            <a:r>
              <a:rPr lang="en-US" dirty="0"/>
              <a:t>, Be, Y, Zn, Mg,…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724400" cy="518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err="1"/>
              <a:t>Karakteristike</a:t>
            </a:r>
            <a:r>
              <a:rPr lang="en-US" dirty="0"/>
              <a:t> ZCK, PCK </a:t>
            </a:r>
            <a:r>
              <a:rPr lang="en-US" dirty="0" err="1"/>
              <a:t>i</a:t>
            </a:r>
            <a:r>
              <a:rPr lang="en-US" dirty="0"/>
              <a:t> HGS </a:t>
            </a:r>
            <a:r>
              <a:rPr lang="en-US" dirty="0" err="1"/>
              <a:t>strukture</a:t>
            </a:r>
            <a:r>
              <a:rPr lang="en-US" dirty="0"/>
              <a:t>: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743200"/>
            <a:ext cx="817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0" y="2743200"/>
            <a:ext cx="1295400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Rectangle 4"/>
          <p:cNvSpPr/>
          <p:nvPr/>
        </p:nvSpPr>
        <p:spPr>
          <a:xfrm>
            <a:off x="4876800" y="2743200"/>
            <a:ext cx="762000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extBox 1"/>
          <p:cNvSpPr txBox="1"/>
          <p:nvPr/>
        </p:nvSpPr>
        <p:spPr>
          <a:xfrm>
            <a:off x="15240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pripadnosti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170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Koordinacioni</a:t>
            </a:r>
            <a:r>
              <a:rPr lang="en-US" dirty="0"/>
              <a:t> </a:t>
            </a:r>
            <a:r>
              <a:rPr lang="en-US" dirty="0" err="1"/>
              <a:t>broj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popune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2045732"/>
            <a:ext cx="0" cy="621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0971" y="2393859"/>
            <a:ext cx="0" cy="316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57800" y="2045732"/>
            <a:ext cx="0" cy="621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Milerovi</a:t>
            </a:r>
            <a:r>
              <a:rPr lang="en-US" dirty="0"/>
              <a:t> </a:t>
            </a:r>
            <a:r>
              <a:rPr lang="en-US" dirty="0" err="1"/>
              <a:t>indeksi</a:t>
            </a:r>
            <a:r>
              <a:rPr lang="en-US" dirty="0"/>
              <a:t> </a:t>
            </a:r>
            <a:r>
              <a:rPr lang="en-US" dirty="0" err="1"/>
              <a:t>pravaca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ravni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a) </a:t>
            </a:r>
            <a:r>
              <a:rPr lang="en-US" dirty="0" err="1"/>
              <a:t>Indeksi</a:t>
            </a:r>
            <a:r>
              <a:rPr lang="en-US" dirty="0"/>
              <a:t> </a:t>
            </a:r>
            <a:r>
              <a:rPr lang="en-US" dirty="0" err="1"/>
              <a:t>pravaca</a:t>
            </a:r>
            <a:r>
              <a:rPr lang="en-US" dirty="0"/>
              <a:t>                          b) </a:t>
            </a:r>
            <a:r>
              <a:rPr lang="en-US" dirty="0" err="1"/>
              <a:t>Indeksi</a:t>
            </a:r>
            <a:r>
              <a:rPr lang="en-US" dirty="0"/>
              <a:t> </a:t>
            </a:r>
            <a:r>
              <a:rPr lang="en-US" dirty="0" err="1"/>
              <a:t>ravni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4" y="4724400"/>
            <a:ext cx="562428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938" y="2438400"/>
            <a:ext cx="28760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Uvod: </a:t>
            </a:r>
            <a:br>
              <a:rPr lang="sr-Latn-CS" b="1" dirty="0"/>
            </a:br>
            <a:br>
              <a:rPr lang="sr-Latn-CS" b="1" dirty="0"/>
            </a:br>
            <a:r>
              <a:rPr lang="sr-Latn-CS" b="1" dirty="0"/>
              <a:t>-atomske veze, </a:t>
            </a:r>
            <a:br>
              <a:rPr lang="sr-Latn-CS" b="1" dirty="0"/>
            </a:br>
            <a:r>
              <a:rPr lang="sr-Latn-CS" b="1" dirty="0"/>
              <a:t>-raspored atoma, </a:t>
            </a:r>
            <a:br>
              <a:rPr lang="sr-Latn-CS" b="1" dirty="0"/>
            </a:br>
            <a:r>
              <a:rPr lang="sr-Latn-CS" b="1" dirty="0"/>
              <a:t>-greške u kristalima, </a:t>
            </a:r>
            <a:br>
              <a:rPr lang="sr-Latn-CS" b="1" dirty="0"/>
            </a:br>
            <a:r>
              <a:rPr lang="sr-Latn-CS" b="1" dirty="0"/>
              <a:t>-deformacija</a:t>
            </a:r>
            <a:r>
              <a:rPr lang="en-US" b="1" dirty="0"/>
              <a:t>, </a:t>
            </a:r>
            <a:br>
              <a:rPr lang="sr-Latn-CS" b="1" dirty="0"/>
            </a:br>
            <a:r>
              <a:rPr lang="sr-Latn-CS" b="1" dirty="0"/>
              <a:t>-mehanizmi ojačavanja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Greške</a:t>
            </a:r>
            <a:r>
              <a:rPr lang="en-US" dirty="0"/>
              <a:t> u </a:t>
            </a:r>
            <a:r>
              <a:rPr lang="en-US" dirty="0" err="1"/>
              <a:t>kristalima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Postoje</a:t>
            </a:r>
            <a:r>
              <a:rPr lang="en-US" dirty="0"/>
              <a:t>:</a:t>
            </a:r>
          </a:p>
          <a:p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Tačkaste</a:t>
            </a:r>
            <a:r>
              <a:rPr lang="en-US" dirty="0"/>
              <a:t> </a:t>
            </a:r>
            <a:r>
              <a:rPr lang="en-US" dirty="0" err="1"/>
              <a:t>greške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Linijske</a:t>
            </a:r>
            <a:r>
              <a:rPr lang="en-US" dirty="0"/>
              <a:t> </a:t>
            </a:r>
            <a:r>
              <a:rPr lang="en-US" dirty="0" err="1"/>
              <a:t>greške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Površinske</a:t>
            </a:r>
            <a:r>
              <a:rPr lang="en-US" dirty="0"/>
              <a:t> </a:t>
            </a:r>
            <a:r>
              <a:rPr lang="en-US" dirty="0" err="1"/>
              <a:t>greške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Zapreminske</a:t>
            </a:r>
            <a:r>
              <a:rPr lang="sr-Latn-CS" dirty="0"/>
              <a:t> greške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/>
              <a:t>Tačkaste</a:t>
            </a:r>
            <a:r>
              <a:rPr lang="en-US" b="1" dirty="0"/>
              <a:t> </a:t>
            </a:r>
            <a:r>
              <a:rPr lang="en-US" b="1" dirty="0" err="1"/>
              <a:t>greške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b-</a:t>
            </a:r>
            <a:r>
              <a:rPr lang="en-US" dirty="0" err="1"/>
              <a:t>praznina</a:t>
            </a:r>
            <a:endParaRPr lang="en-US" dirty="0"/>
          </a:p>
          <a:p>
            <a:pPr>
              <a:buNone/>
            </a:pPr>
            <a:r>
              <a:rPr lang="en-US" dirty="0" err="1"/>
              <a:t>c,e-intersticijski</a:t>
            </a:r>
            <a:r>
              <a:rPr lang="en-US" dirty="0"/>
              <a:t> atom</a:t>
            </a:r>
          </a:p>
          <a:p>
            <a:pPr>
              <a:buNone/>
            </a:pPr>
            <a:r>
              <a:rPr lang="en-US" dirty="0"/>
              <a:t>d-</a:t>
            </a:r>
            <a:r>
              <a:rPr lang="en-US" dirty="0" err="1"/>
              <a:t>supstitucijski</a:t>
            </a:r>
            <a:r>
              <a:rPr lang="en-US" dirty="0"/>
              <a:t> atom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</a:t>
            </a:r>
            <a:r>
              <a:rPr lang="en-US" dirty="0" err="1"/>
              <a:t>izazivaju</a:t>
            </a:r>
            <a:r>
              <a:rPr lang="en-US" dirty="0"/>
              <a:t> se </a:t>
            </a:r>
            <a:r>
              <a:rPr lang="en-US" dirty="0" err="1"/>
              <a:t>deformacije</a:t>
            </a:r>
            <a:r>
              <a:rPr lang="en-US" dirty="0"/>
              <a:t> </a:t>
            </a:r>
            <a:r>
              <a:rPr lang="en-US" dirty="0" err="1"/>
              <a:t>rešetke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3048000" cy="36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/>
              <a:t>Linijske</a:t>
            </a:r>
            <a:r>
              <a:rPr lang="en-US" b="1" dirty="0"/>
              <a:t> </a:t>
            </a:r>
            <a:r>
              <a:rPr lang="en-US" b="1" dirty="0" err="1"/>
              <a:t>greške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f-</a:t>
            </a:r>
            <a:r>
              <a:rPr lang="en-US" dirty="0" err="1"/>
              <a:t>dislokacija</a:t>
            </a:r>
            <a:endParaRPr lang="en-US" dirty="0"/>
          </a:p>
          <a:p>
            <a:pPr>
              <a:buNone/>
            </a:pPr>
            <a:r>
              <a:rPr lang="en-US" dirty="0"/>
              <a:t>g-</a:t>
            </a:r>
            <a:r>
              <a:rPr lang="en-US" dirty="0" err="1"/>
              <a:t>malougaona</a:t>
            </a:r>
            <a:r>
              <a:rPr lang="en-US" dirty="0"/>
              <a:t> </a:t>
            </a:r>
            <a:r>
              <a:rPr lang="en-US" dirty="0" err="1"/>
              <a:t>granica</a:t>
            </a:r>
            <a:r>
              <a:rPr lang="en-US" dirty="0"/>
              <a:t> </a:t>
            </a:r>
            <a:r>
              <a:rPr lang="en-US" dirty="0" err="1"/>
              <a:t>zrna</a:t>
            </a:r>
            <a:endParaRPr lang="en-US" dirty="0"/>
          </a:p>
          <a:p>
            <a:pPr>
              <a:buNone/>
            </a:pPr>
            <a:r>
              <a:rPr lang="en-US" dirty="0"/>
              <a:t>h-</a:t>
            </a:r>
            <a:r>
              <a:rPr lang="en-US" dirty="0" err="1"/>
              <a:t>dvojnik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399"/>
            <a:ext cx="6477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Ivične</a:t>
            </a:r>
            <a:r>
              <a:rPr lang="en-US" dirty="0"/>
              <a:t> </a:t>
            </a:r>
            <a:r>
              <a:rPr lang="en-US" dirty="0" err="1"/>
              <a:t>dislokacije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Zavojne</a:t>
            </a:r>
            <a:r>
              <a:rPr lang="en-US" dirty="0"/>
              <a:t> </a:t>
            </a:r>
            <a:r>
              <a:rPr lang="en-US" dirty="0" err="1"/>
              <a:t>dislokacije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26165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143000"/>
            <a:ext cx="71932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1999" y="4495800"/>
            <a:ext cx="3327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Stvaranje</a:t>
            </a:r>
            <a:r>
              <a:rPr lang="en-US" sz="2800" dirty="0"/>
              <a:t> </a:t>
            </a:r>
            <a:r>
              <a:rPr lang="en-US" sz="2800" dirty="0" err="1"/>
              <a:t>stepenice</a:t>
            </a:r>
            <a:r>
              <a:rPr lang="en-US" sz="2800" dirty="0"/>
              <a:t>=</a:t>
            </a:r>
          </a:p>
          <a:p>
            <a:r>
              <a:rPr lang="en-US" sz="2800" dirty="0"/>
              <a:t>=</a:t>
            </a:r>
            <a:r>
              <a:rPr lang="en-US" sz="2800" dirty="0" err="1"/>
              <a:t>plastična</a:t>
            </a:r>
            <a:r>
              <a:rPr lang="en-US" sz="2800" dirty="0"/>
              <a:t> </a:t>
            </a:r>
            <a:r>
              <a:rPr lang="en-US" sz="2800" dirty="0" err="1"/>
              <a:t>deformacija</a:t>
            </a:r>
            <a:endParaRPr lang="en-US" sz="2800" dirty="0"/>
          </a:p>
        </p:txBody>
      </p:sp>
      <p:sp>
        <p:nvSpPr>
          <p:cNvPr id="9" name="Up Arrow 8"/>
          <p:cNvSpPr/>
          <p:nvPr/>
        </p:nvSpPr>
        <p:spPr>
          <a:xfrm>
            <a:off x="6705601" y="3159267"/>
            <a:ext cx="533400" cy="14127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3429000" y="4648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19200"/>
            <a:ext cx="774700" cy="3087688"/>
          </a:xfrm>
          <a:prstGeom prst="rect">
            <a:avLst/>
          </a:prstGeom>
          <a:noFill/>
        </p:spPr>
      </p:pic>
      <p:pic>
        <p:nvPicPr>
          <p:cNvPr id="13" name="Picture 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0"/>
            <a:ext cx="787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0" y="1905000"/>
            <a:ext cx="457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Umnožavanje</a:t>
            </a:r>
            <a:r>
              <a:rPr lang="en-US" dirty="0"/>
              <a:t> </a:t>
            </a:r>
            <a:r>
              <a:rPr lang="en-US" dirty="0" err="1"/>
              <a:t>dislokacija</a:t>
            </a:r>
            <a:r>
              <a:rPr lang="en-US" dirty="0"/>
              <a:t>:</a:t>
            </a:r>
          </a:p>
          <a:p>
            <a:pPr marL="514350" indent="-514350">
              <a:buAutoNum type="alphaLcParenR"/>
            </a:pPr>
            <a:r>
              <a:rPr lang="en-US" dirty="0" err="1"/>
              <a:t>Orowan-ov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: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3886200"/>
            <a:ext cx="5638800" cy="2971800"/>
            <a:chOff x="3200400" y="3429000"/>
            <a:chExt cx="5724796" cy="338399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657600"/>
              <a:ext cx="5724796" cy="3155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505200" y="3429000"/>
              <a:ext cx="5016842" cy="1985665"/>
              <a:chOff x="3505200" y="3429000"/>
              <a:chExt cx="5016842" cy="1985665"/>
            </a:xfrm>
          </p:grpSpPr>
          <p:sp>
            <p:nvSpPr>
              <p:cNvPr id="9" name="TextBox 6"/>
              <p:cNvSpPr txBox="1">
                <a:spLocks noChangeArrowheads="1"/>
              </p:cNvSpPr>
              <p:nvPr/>
            </p:nvSpPr>
            <p:spPr bwMode="auto">
              <a:xfrm>
                <a:off x="3581400" y="3653135"/>
                <a:ext cx="1600200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400" b="1" dirty="0">
                    <a:latin typeface="Calibri" pitchFamily="34" charset="0"/>
                  </a:rPr>
                  <a:t>dislokacija</a:t>
                </a:r>
              </a:p>
            </p:txBody>
          </p:sp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3505200" y="4953000"/>
                <a:ext cx="1600200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400" b="1">
                    <a:latin typeface="Calibri" pitchFamily="34" charset="0"/>
                  </a:rPr>
                  <a:t>disperzoid</a:t>
                </a:r>
              </a:p>
            </p:txBody>
          </p:sp>
          <p:sp>
            <p:nvSpPr>
              <p:cNvPr id="11" name="TextBox 8"/>
              <p:cNvSpPr txBox="1">
                <a:spLocks noChangeArrowheads="1"/>
              </p:cNvSpPr>
              <p:nvPr/>
            </p:nvSpPr>
            <p:spPr bwMode="auto">
              <a:xfrm>
                <a:off x="7086600" y="3429000"/>
                <a:ext cx="1435442" cy="8501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sz="2400" b="1">
                    <a:latin typeface="Calibri" pitchFamily="34" charset="0"/>
                  </a:rPr>
                  <a:t>stvorena petlja</a:t>
                </a:r>
              </a:p>
            </p:txBody>
          </p:sp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762375" cy="297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/>
              <a:t>b) Frank-Read-</a:t>
            </a:r>
            <a:r>
              <a:rPr lang="en-US" dirty="0" err="1"/>
              <a:t>ov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4" name="Picture 2" descr="http://img.tfd.com/ggse/10/gsed_0001_0008_0_img17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03167" cy="2533650"/>
          </a:xfrm>
          <a:prstGeom prst="rect">
            <a:avLst/>
          </a:prstGeom>
          <a:noFill/>
        </p:spPr>
      </p:pic>
      <p:pic>
        <p:nvPicPr>
          <p:cNvPr id="5" name="Picture 4" descr="http://origin-ars.els-cdn.com/content/image/1-s2.0-S1359645413000700-g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54" y="2819400"/>
            <a:ext cx="3843096" cy="370645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715000" cy="114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819400" cy="227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noFill/>
        </p:spPr>
        <p:txBody>
          <a:bodyPr/>
          <a:lstStyle/>
          <a:p>
            <a:r>
              <a:rPr lang="en-US" b="1" dirty="0" err="1"/>
              <a:t>Površinske</a:t>
            </a:r>
            <a:r>
              <a:rPr lang="en-US" b="1" dirty="0"/>
              <a:t> </a:t>
            </a:r>
            <a:r>
              <a:rPr lang="en-US" b="1" dirty="0" err="1"/>
              <a:t>greške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i-zona</a:t>
            </a:r>
            <a:r>
              <a:rPr lang="en-US" dirty="0"/>
              <a:t> </a:t>
            </a:r>
            <a:r>
              <a:rPr lang="en-US" dirty="0" err="1"/>
              <a:t>praznina</a:t>
            </a:r>
            <a:endParaRPr lang="en-US" dirty="0"/>
          </a:p>
          <a:p>
            <a:pPr>
              <a:buNone/>
            </a:pPr>
            <a:r>
              <a:rPr lang="en-US" dirty="0"/>
              <a:t>k-</a:t>
            </a:r>
            <a:r>
              <a:rPr lang="en-US" dirty="0" err="1"/>
              <a:t>velikougaona</a:t>
            </a:r>
            <a:r>
              <a:rPr lang="en-US" dirty="0"/>
              <a:t> </a:t>
            </a:r>
            <a:r>
              <a:rPr lang="en-US" dirty="0" err="1"/>
              <a:t>granica</a:t>
            </a:r>
            <a:r>
              <a:rPr lang="en-US" dirty="0"/>
              <a:t> </a:t>
            </a:r>
            <a:r>
              <a:rPr lang="en-US" dirty="0" err="1"/>
              <a:t>zrna</a:t>
            </a:r>
            <a:endParaRPr lang="en-US" dirty="0"/>
          </a:p>
          <a:p>
            <a:pPr>
              <a:buNone/>
            </a:pPr>
            <a:r>
              <a:rPr lang="en-US" dirty="0"/>
              <a:t>l-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stranih</a:t>
            </a:r>
            <a:r>
              <a:rPr lang="en-US" dirty="0"/>
              <a:t> </a:t>
            </a:r>
            <a:r>
              <a:rPr lang="en-US" dirty="0" err="1"/>
              <a:t>atoma</a:t>
            </a:r>
            <a:endParaRPr lang="en-US" dirty="0"/>
          </a:p>
          <a:p>
            <a:pPr>
              <a:buNone/>
            </a:pPr>
            <a:r>
              <a:rPr lang="en-US" dirty="0"/>
              <a:t>m-</a:t>
            </a:r>
            <a:r>
              <a:rPr lang="en-US" dirty="0" err="1"/>
              <a:t>granica</a:t>
            </a:r>
            <a:r>
              <a:rPr lang="en-US" dirty="0"/>
              <a:t> </a:t>
            </a:r>
            <a:r>
              <a:rPr lang="en-US" dirty="0" err="1"/>
              <a:t>faza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73640"/>
            <a:ext cx="7543800" cy="298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/>
              <a:t>Zapreminske</a:t>
            </a:r>
            <a:r>
              <a:rPr lang="en-US" b="1" dirty="0"/>
              <a:t> </a:t>
            </a:r>
            <a:r>
              <a:rPr lang="en-US" b="1" dirty="0" err="1"/>
              <a:t>greške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n-</a:t>
            </a:r>
            <a:r>
              <a:rPr lang="en-US" dirty="0" err="1"/>
              <a:t>talog</a:t>
            </a:r>
            <a:endParaRPr lang="en-US" dirty="0"/>
          </a:p>
          <a:p>
            <a:pPr>
              <a:buNone/>
            </a:pPr>
            <a:r>
              <a:rPr lang="en-US" dirty="0"/>
              <a:t>o-</a:t>
            </a:r>
            <a:r>
              <a:rPr lang="en-US" dirty="0" err="1"/>
              <a:t>uključak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disperzoid</a:t>
            </a:r>
            <a:endParaRPr lang="en-US" dirty="0"/>
          </a:p>
          <a:p>
            <a:pPr>
              <a:buNone/>
            </a:pPr>
            <a:r>
              <a:rPr lang="en-US" dirty="0"/>
              <a:t>p-</a:t>
            </a:r>
            <a:r>
              <a:rPr lang="en-US" dirty="0" err="1"/>
              <a:t>mikroprslina</a:t>
            </a:r>
            <a:endParaRPr lang="en-US" dirty="0"/>
          </a:p>
          <a:p>
            <a:pPr>
              <a:buNone/>
            </a:pPr>
            <a:r>
              <a:rPr lang="en-US" dirty="0"/>
              <a:t>q-</a:t>
            </a:r>
            <a:r>
              <a:rPr lang="en-US" dirty="0" err="1"/>
              <a:t>mikropora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617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Mehanizmi ojačavanja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Čvrstoća materijala može da se poveća: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Deformacionim ojačavanjem</a:t>
            </a:r>
          </a:p>
          <a:p>
            <a:pPr marL="514350" indent="-514350">
              <a:buAutoNum type="arabicPeriod"/>
            </a:pPr>
            <a:r>
              <a:rPr lang="sr-Latn-CS" dirty="0"/>
              <a:t>Ojačavanjem granicama zrna</a:t>
            </a:r>
          </a:p>
          <a:p>
            <a:pPr marL="514350" indent="-514350">
              <a:buAutoNum type="arabicPeriod"/>
            </a:pPr>
            <a:r>
              <a:rPr lang="sr-Latn-CS" dirty="0"/>
              <a:t>Rastvarajućim ojačavanjem</a:t>
            </a:r>
          </a:p>
          <a:p>
            <a:pPr marL="514350" indent="-514350">
              <a:buAutoNum type="arabicPeriod"/>
            </a:pPr>
            <a:r>
              <a:rPr lang="sr-Latn-CS" dirty="0"/>
              <a:t>Ojačavanje sekundarnim fazama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4343400" cy="5943600"/>
          </a:xfrm>
        </p:spPr>
        <p:txBody>
          <a:bodyPr>
            <a:normAutofit lnSpcReduction="10000"/>
          </a:bodyPr>
          <a:lstStyle/>
          <a:p>
            <a:r>
              <a:rPr lang="sr-Latn-CS" b="1" dirty="0"/>
              <a:t>Deformaciono ojačavanje</a:t>
            </a:r>
            <a:r>
              <a:rPr lang="sr-Latn-CS" dirty="0"/>
              <a:t>:</a:t>
            </a: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Deformisanjem</a:t>
            </a:r>
            <a:r>
              <a:rPr lang="en-US" dirty="0"/>
              <a:t> se </a:t>
            </a:r>
            <a:r>
              <a:rPr lang="en-US" dirty="0" err="1"/>
              <a:t>umnožavanju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blokiranju</a:t>
            </a:r>
            <a:r>
              <a:rPr lang="en-US" dirty="0"/>
              <a:t> </a:t>
            </a:r>
            <a:r>
              <a:rPr lang="en-US" dirty="0" err="1"/>
              <a:t>dislokacije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plastičnu</a:t>
            </a:r>
            <a:r>
              <a:rPr lang="en-US" dirty="0"/>
              <a:t> </a:t>
            </a:r>
            <a:r>
              <a:rPr lang="en-US" dirty="0" err="1"/>
              <a:t>deformaciju</a:t>
            </a:r>
            <a:r>
              <a:rPr lang="en-US" dirty="0"/>
              <a:t> (</a:t>
            </a:r>
            <a:r>
              <a:rPr lang="en-US" dirty="0" err="1"/>
              <a:t>kretanje</a:t>
            </a:r>
            <a:r>
              <a:rPr lang="en-US" dirty="0"/>
              <a:t> </a:t>
            </a:r>
            <a:r>
              <a:rPr lang="en-US" dirty="0" err="1"/>
              <a:t>dislokacija</a:t>
            </a:r>
            <a:r>
              <a:rPr lang="en-US" dirty="0"/>
              <a:t>) je </a:t>
            </a: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potreban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ojačavanja</a:t>
            </a:r>
            <a:r>
              <a:rPr lang="en-US" dirty="0"/>
              <a:t>.</a:t>
            </a:r>
            <a:endParaRPr lang="sr-Latn-C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490145" cy="4479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4876800"/>
            <a:ext cx="3200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Povećava</a:t>
            </a:r>
            <a:r>
              <a:rPr lang="en-US" sz="2800" dirty="0"/>
              <a:t> se R</a:t>
            </a:r>
            <a:r>
              <a:rPr lang="en-US" sz="2800" baseline="-25000" dirty="0"/>
              <a:t>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R</a:t>
            </a:r>
            <a:r>
              <a:rPr lang="en-US" sz="2800" baseline="-25000" dirty="0" err="1"/>
              <a:t>m</a:t>
            </a:r>
            <a:r>
              <a:rPr lang="en-US" sz="2800" dirty="0"/>
              <a:t>, a </a:t>
            </a:r>
            <a:r>
              <a:rPr lang="en-US" sz="2800" dirty="0" err="1"/>
              <a:t>smanjuje</a:t>
            </a:r>
            <a:r>
              <a:rPr lang="en-US" sz="2800" dirty="0"/>
              <a:t>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236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4191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r>
              <a:rPr lang="sr-Latn-CS" dirty="0"/>
              <a:t> (</a:t>
            </a:r>
            <a:r>
              <a:rPr lang="en-US" dirty="0"/>
              <a:t>~A</a:t>
            </a:r>
            <a:r>
              <a:rPr lang="sr-Latn-CS" dirty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Vrste materijala u inženjerstvu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CS" dirty="0"/>
              <a:t>Inženjerski materijali su materijali od kojih se izrađuju industrijsko-tehnički proizvodi. Mogu biti:</a:t>
            </a:r>
          </a:p>
          <a:p>
            <a:pPr marL="0" indent="0">
              <a:buNone/>
            </a:pPr>
            <a:endParaRPr lang="sr-Latn-CS" dirty="0"/>
          </a:p>
          <a:p>
            <a:r>
              <a:rPr lang="sr-Latn-CS" dirty="0"/>
              <a:t>Metali</a:t>
            </a:r>
          </a:p>
          <a:p>
            <a:r>
              <a:rPr lang="sr-Latn-CS" dirty="0"/>
              <a:t>Polimeri</a:t>
            </a:r>
          </a:p>
          <a:p>
            <a:r>
              <a:rPr lang="sr-Latn-CS" dirty="0"/>
              <a:t>Keramike</a:t>
            </a:r>
          </a:p>
          <a:p>
            <a:r>
              <a:rPr lang="sr-Latn-CS" dirty="0"/>
              <a:t>Kompozitni materijali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3810000" cy="6400800"/>
          </a:xfrm>
        </p:spPr>
        <p:txBody>
          <a:bodyPr>
            <a:normAutofit fontScale="85000" lnSpcReduction="10000"/>
          </a:bodyPr>
          <a:lstStyle/>
          <a:p>
            <a:r>
              <a:rPr lang="sr-Latn-CS" b="1" dirty="0"/>
              <a:t>Ojačavanje granicama zrna</a:t>
            </a:r>
            <a:r>
              <a:rPr lang="sr-Latn-CS" dirty="0"/>
              <a:t>: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Granice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prepreke</a:t>
            </a:r>
            <a:r>
              <a:rPr lang="en-US" dirty="0"/>
              <a:t> </a:t>
            </a:r>
            <a:r>
              <a:rPr lang="en-US" dirty="0" err="1"/>
              <a:t>kretanju</a:t>
            </a:r>
            <a:r>
              <a:rPr lang="en-US" dirty="0"/>
              <a:t> </a:t>
            </a:r>
            <a:r>
              <a:rPr lang="en-US" dirty="0" err="1"/>
              <a:t>dislokacija</a:t>
            </a:r>
            <a:r>
              <a:rPr lang="en-US" dirty="0"/>
              <a:t>. </a:t>
            </a:r>
            <a:r>
              <a:rPr lang="en-US" dirty="0" err="1"/>
              <a:t>Dislokacije</a:t>
            </a:r>
            <a:r>
              <a:rPr lang="en-US" dirty="0"/>
              <a:t> se </a:t>
            </a:r>
            <a:r>
              <a:rPr lang="en-US" dirty="0" err="1"/>
              <a:t>nagomilavaju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granici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, </a:t>
            </a:r>
            <a:r>
              <a:rPr lang="en-US" dirty="0" err="1"/>
              <a:t>izazivajući</a:t>
            </a:r>
            <a:r>
              <a:rPr lang="en-US" dirty="0"/>
              <a:t> </a:t>
            </a:r>
            <a:r>
              <a:rPr lang="en-US" dirty="0" err="1"/>
              <a:t>koncentraciju</a:t>
            </a:r>
            <a:r>
              <a:rPr lang="en-US" dirty="0"/>
              <a:t> </a:t>
            </a:r>
            <a:r>
              <a:rPr lang="en-US" dirty="0" err="1"/>
              <a:t>napona</a:t>
            </a:r>
            <a:r>
              <a:rPr lang="en-US" dirty="0"/>
              <a:t>. </a:t>
            </a:r>
            <a:r>
              <a:rPr lang="en-US" dirty="0" err="1"/>
              <a:t>Koncentracija</a:t>
            </a:r>
            <a:r>
              <a:rPr lang="en-US" dirty="0"/>
              <a:t> </a:t>
            </a:r>
            <a:r>
              <a:rPr lang="en-US" dirty="0" err="1"/>
              <a:t>napona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dislokacija</a:t>
            </a:r>
            <a:r>
              <a:rPr lang="en-US" dirty="0"/>
              <a:t> u </a:t>
            </a:r>
            <a:r>
              <a:rPr lang="en-US" dirty="0" err="1"/>
              <a:t>susednom</a:t>
            </a:r>
            <a:r>
              <a:rPr lang="en-US" dirty="0"/>
              <a:t> </a:t>
            </a:r>
            <a:r>
              <a:rPr lang="en-US" dirty="0" err="1"/>
              <a:t>zrnu</a:t>
            </a:r>
            <a:r>
              <a:rPr lang="sr-Latn-CS" dirty="0"/>
              <a:t>,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(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</a:t>
            </a:r>
            <a:r>
              <a:rPr lang="en-US" dirty="0" err="1"/>
              <a:t>sitnija</a:t>
            </a:r>
            <a:r>
              <a:rPr lang="en-US" dirty="0"/>
              <a:t>), </a:t>
            </a:r>
            <a:r>
              <a:rPr lang="en-US" dirty="0" err="1"/>
              <a:t>ojačavanje</a:t>
            </a:r>
            <a:r>
              <a:rPr lang="en-US" dirty="0"/>
              <a:t> je </a:t>
            </a:r>
            <a:r>
              <a:rPr lang="en-US" dirty="0" err="1"/>
              <a:t>veće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sr-Latn-CS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3886200" cy="82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3886200"/>
            <a:ext cx="3581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Povećava</a:t>
            </a:r>
            <a:r>
              <a:rPr lang="en-US" sz="2800" dirty="0"/>
              <a:t> se R</a:t>
            </a:r>
            <a:r>
              <a:rPr lang="en-US" sz="2800" baseline="-25000" dirty="0"/>
              <a:t>e</a:t>
            </a:r>
            <a:r>
              <a:rPr lang="en-US" sz="2800" dirty="0"/>
              <a:t>, </a:t>
            </a:r>
            <a:r>
              <a:rPr lang="en-US" sz="2800" dirty="0" err="1"/>
              <a:t>R</a:t>
            </a:r>
            <a:r>
              <a:rPr lang="en-US" sz="2800" baseline="-25000" dirty="0" err="1"/>
              <a:t>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A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62600"/>
            <a:ext cx="29260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91000" y="5105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Hall-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Petch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-ova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jednačina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24600"/>
            <a:ext cx="6019800" cy="3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5105400" cy="5668963"/>
          </a:xfrm>
        </p:spPr>
        <p:txBody>
          <a:bodyPr/>
          <a:lstStyle/>
          <a:p>
            <a:r>
              <a:rPr lang="sr-Latn-CS" b="1" dirty="0"/>
              <a:t>Rastvarajuće ojačavanje</a:t>
            </a:r>
            <a:r>
              <a:rPr lang="sr-Latn-CS" dirty="0"/>
              <a:t>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	Supstitucijski i intersticijski rastvoreni atomi utiču na unos unutrašnjih napona i predstavlja prepreku kretanju dislokacija.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74" y="0"/>
            <a:ext cx="3330526" cy="328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4800600"/>
            <a:ext cx="3200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Povećava</a:t>
            </a:r>
            <a:r>
              <a:rPr lang="en-US" sz="2800" dirty="0"/>
              <a:t> se R</a:t>
            </a:r>
            <a:r>
              <a:rPr lang="en-US" sz="2800" baseline="-25000" dirty="0"/>
              <a:t>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R</a:t>
            </a:r>
            <a:r>
              <a:rPr lang="en-US" sz="2800" baseline="-25000" dirty="0" err="1"/>
              <a:t>m</a:t>
            </a:r>
            <a:r>
              <a:rPr lang="en-US" sz="2800" dirty="0"/>
              <a:t>, a </a:t>
            </a:r>
            <a:r>
              <a:rPr lang="en-US" sz="2800" dirty="0" err="1"/>
              <a:t>smanjuje</a:t>
            </a:r>
            <a:r>
              <a:rPr lang="en-US" sz="2800" dirty="0"/>
              <a:t> A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3276600"/>
            <a:ext cx="1524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5592763"/>
          </a:xfrm>
        </p:spPr>
        <p:txBody>
          <a:bodyPr/>
          <a:lstStyle/>
          <a:p>
            <a:r>
              <a:rPr lang="sr-Latn-CS" b="1" dirty="0"/>
              <a:t>Ojačavanje sekundarnim fazama</a:t>
            </a:r>
            <a:r>
              <a:rPr lang="sr-Latn-CS" dirty="0"/>
              <a:t>:</a:t>
            </a:r>
          </a:p>
          <a:p>
            <a:endParaRPr lang="sr-Latn-CS" dirty="0"/>
          </a:p>
          <a:p>
            <a:pPr marL="514350" indent="-514350">
              <a:buAutoNum type="alphaLcParenR"/>
            </a:pPr>
            <a:r>
              <a:rPr lang="sr-Latn-CS" dirty="0"/>
              <a:t>Disperzno ojačavanje</a:t>
            </a:r>
          </a:p>
          <a:p>
            <a:pPr marL="514350" indent="-514350">
              <a:buAutoNum type="alphaLcParenR"/>
            </a:pPr>
            <a:r>
              <a:rPr lang="sr-Latn-CS" dirty="0"/>
              <a:t>Taložno ojačavanje</a:t>
            </a:r>
          </a:p>
          <a:p>
            <a:pPr marL="514350" indent="-514350">
              <a:buNone/>
            </a:pPr>
            <a:r>
              <a:rPr lang="sr-Latn-CS" dirty="0"/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4495800"/>
            <a:ext cx="3200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Povećava</a:t>
            </a:r>
            <a:r>
              <a:rPr lang="en-US" sz="2800" dirty="0"/>
              <a:t> se R</a:t>
            </a:r>
            <a:r>
              <a:rPr lang="en-US" sz="2800" baseline="-25000" dirty="0"/>
              <a:t>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R</a:t>
            </a:r>
            <a:r>
              <a:rPr lang="en-US" sz="2800" baseline="-25000" dirty="0" err="1"/>
              <a:t>m</a:t>
            </a:r>
            <a:r>
              <a:rPr lang="en-US" sz="2800" dirty="0"/>
              <a:t>, a </a:t>
            </a:r>
            <a:r>
              <a:rPr lang="en-US" sz="2800" dirty="0" err="1"/>
              <a:t>smanjuje</a:t>
            </a:r>
            <a:r>
              <a:rPr lang="en-US" sz="2800" dirty="0"/>
              <a:t> 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sr-Latn-CS" dirty="0"/>
              <a:t>Disperzno ojačavanje</a:t>
            </a:r>
          </a:p>
          <a:p>
            <a:pPr marL="514350" indent="-514350">
              <a:buNone/>
            </a:pPr>
            <a:r>
              <a:rPr lang="sr-Latn-CS" dirty="0"/>
              <a:t>	Dislokacije ne mogu preseći čestice sa nekoherentnom graničnom površinom i tu se “zakače”, umnožavaju i međusobno blokiraju</a:t>
            </a:r>
            <a:r>
              <a:rPr lang="en-US" dirty="0"/>
              <a:t>.</a:t>
            </a:r>
            <a:endParaRPr lang="sr-Latn-CS" dirty="0"/>
          </a:p>
          <a:p>
            <a:pPr marL="514350" indent="-514350">
              <a:buNone/>
            </a:pPr>
            <a:r>
              <a:rPr lang="sr-Latn-CS" dirty="0"/>
              <a:t>	Pre svega </a:t>
            </a:r>
            <a:r>
              <a:rPr lang="en-US" dirty="0" err="1"/>
              <a:t>ojačavanje</a:t>
            </a:r>
            <a:r>
              <a:rPr lang="en-US" dirty="0"/>
              <a:t> </a:t>
            </a:r>
            <a:r>
              <a:rPr lang="sr-Latn-CS" dirty="0"/>
              <a:t>na povišenim temperaturama</a:t>
            </a:r>
            <a:r>
              <a:rPr lang="en-US" dirty="0"/>
              <a:t>.</a:t>
            </a: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97187"/>
            <a:ext cx="3083011" cy="24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27" y="3886200"/>
            <a:ext cx="475210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76800" y="3516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Taložno ojačavanje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4572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Disperzno ojačavanje</a:t>
            </a:r>
          </a:p>
        </p:txBody>
      </p:sp>
      <p:sp>
        <p:nvSpPr>
          <p:cNvPr id="8" name="Down Arrow 7"/>
          <p:cNvSpPr/>
          <p:nvPr/>
        </p:nvSpPr>
        <p:spPr>
          <a:xfrm>
            <a:off x="5029200" y="38100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Down Arrow 8"/>
          <p:cNvSpPr/>
          <p:nvPr/>
        </p:nvSpPr>
        <p:spPr>
          <a:xfrm>
            <a:off x="7086600" y="49530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sr-Latn-CS" dirty="0"/>
              <a:t>b) Taložno ojačavanje</a:t>
            </a:r>
          </a:p>
          <a:p>
            <a:pPr>
              <a:buNone/>
            </a:pPr>
            <a:r>
              <a:rPr lang="sr-Latn-CS" dirty="0"/>
              <a:t>	</a:t>
            </a:r>
          </a:p>
          <a:p>
            <a:pPr>
              <a:buNone/>
            </a:pPr>
            <a:r>
              <a:rPr lang="sr-Latn-CS" dirty="0"/>
              <a:t>	Dislokacije mogu preseći taloge, ali pri tome se troši energija što izaziva ojačavanje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70" y="3962400"/>
            <a:ext cx="4240530" cy="11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124200"/>
            <a:ext cx="3348681" cy="269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sr-Latn-CS" b="1" dirty="0"/>
              <a:t>Hvala na pažnji!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257800" cy="473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04800"/>
            <a:ext cx="8534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Svi materijali koji postoje i koriste se u inženjerstvu mogu da se svrstaju u jednu od navedenih grupa: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1437"/>
            <a:ext cx="8229600" cy="1477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dirty="0"/>
              <a:t>* Ne postoji “najbolji” materijal, postoji samo adekvatan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sr-Latn-CS" dirty="0"/>
              <a:t>određen</a:t>
            </a:r>
            <a:r>
              <a:rPr lang="en-US" dirty="0"/>
              <a:t>u</a:t>
            </a:r>
            <a:r>
              <a:rPr lang="sr-Latn-CS" dirty="0"/>
              <a:t> namen</a:t>
            </a:r>
            <a:r>
              <a:rPr lang="en-US" dirty="0"/>
              <a:t>u</a:t>
            </a:r>
            <a:r>
              <a:rPr lang="sr-Latn-CS" dirty="0"/>
              <a:t> u određenim uslovima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572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Svaki materijal egzistira u kristalnom i amorfnom obliku (staklo):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4619625" cy="35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sr-Latn-CS" b="1" dirty="0"/>
              <a:t>Metalni materijali </a:t>
            </a:r>
            <a:r>
              <a:rPr lang="sr-Latn-CS" dirty="0"/>
              <a:t>– su materijali koji se sastoje od jednog ili više metala uz prisustvo manje količine nemetala (C, N, O,...).</a:t>
            </a:r>
          </a:p>
          <a:p>
            <a:pPr marL="514350" indent="-514350">
              <a:buNone/>
            </a:pPr>
            <a:r>
              <a:rPr lang="sr-Latn-CS" dirty="0"/>
              <a:t>	</a:t>
            </a:r>
            <a:r>
              <a:rPr lang="en-US" dirty="0"/>
              <a:t>D</a:t>
            </a:r>
            <a:r>
              <a:rPr lang="sr-Latn-CS" dirty="0"/>
              <a:t>ele se na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sr-Latn-CS" dirty="0"/>
              <a:t>:</a:t>
            </a:r>
          </a:p>
          <a:p>
            <a:pPr marL="514350" indent="-514350">
              <a:buAutoNum type="alphaLcParenR"/>
            </a:pPr>
            <a:r>
              <a:rPr lang="en-US" dirty="0"/>
              <a:t>C</a:t>
            </a:r>
            <a:r>
              <a:rPr lang="sr-Latn-CS" dirty="0"/>
              <a:t>rne metalurgije – osnovni element je železo (čelik, čelični liv, livena gvožđa)</a:t>
            </a:r>
          </a:p>
          <a:p>
            <a:pPr marL="514350" indent="-514350">
              <a:buAutoNum type="alphaLcParenR"/>
            </a:pPr>
            <a:r>
              <a:rPr lang="en-US" dirty="0"/>
              <a:t>O</a:t>
            </a:r>
            <a:r>
              <a:rPr lang="sr-Latn-CS" dirty="0"/>
              <a:t>bojene metalurgije – </a:t>
            </a:r>
            <a:r>
              <a:rPr lang="en-US" dirty="0" err="1"/>
              <a:t>osnova</a:t>
            </a:r>
            <a:r>
              <a:rPr lang="sr-Latn-CS" dirty="0"/>
              <a:t> su</a:t>
            </a:r>
            <a:r>
              <a:rPr lang="en-US" dirty="0"/>
              <a:t> </a:t>
            </a:r>
            <a:r>
              <a:rPr lang="sr-Latn-CS" dirty="0"/>
              <a:t>svi ostali metali (aluminijum, titan, bakar, magnezijum,...)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Font typeface="Arial" charset="0"/>
              <a:buChar char="•"/>
            </a:pPr>
            <a:r>
              <a:rPr lang="sr-Latn-CS" dirty="0"/>
              <a:t>Metalni materijali se najčešće koriste u obliku legura.</a:t>
            </a:r>
          </a:p>
          <a:p>
            <a:pPr marL="514350" indent="-514350">
              <a:buFont typeface="Arial" charset="0"/>
              <a:buChar char="•"/>
            </a:pPr>
            <a:r>
              <a:rPr lang="sr-Latn-CS" dirty="0"/>
              <a:t>U inženjerstvu, metalni materijali su najzastupljeniji (još uvek), zbog povoljne kombinacije čvrstoće i duktilnosti, otpornosti na povišene temperature, mogućnosti dobijanja, oblikovanja, recikliranja i dr.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Latn-CS" b="1" dirty="0"/>
              <a:t>2. Keramički materijali </a:t>
            </a:r>
            <a:r>
              <a:rPr lang="sr-Latn-CS" dirty="0"/>
              <a:t>– su jedinjenja metala i nemetala. Mogu se podeliti na sledeći način:</a:t>
            </a:r>
          </a:p>
          <a:p>
            <a:pPr marL="514350" indent="-514350">
              <a:buAutoNum type="alphaLcParenR"/>
            </a:pPr>
            <a:r>
              <a:rPr lang="sr-Latn-CS" dirty="0"/>
              <a:t>Tradicionalna keramika (crep, cigla... – mešavina gline, kvarca, feldspata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 </a:t>
            </a:r>
            <a:r>
              <a:rPr lang="en-US" dirty="0" err="1"/>
              <a:t>minerala</a:t>
            </a:r>
            <a:r>
              <a:rPr lang="sr-Latn-CS" dirty="0"/>
              <a:t>)</a:t>
            </a:r>
          </a:p>
          <a:p>
            <a:pPr marL="514350" indent="-514350">
              <a:buAutoNum type="alphaLcParenR"/>
            </a:pPr>
            <a:r>
              <a:rPr lang="sr-Latn-CS" dirty="0"/>
              <a:t>Inženjerska keramika (jedinjenja visoke čistoće: oksidi-Al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, karbidi-SiC, nitridi-B</a:t>
            </a:r>
            <a:r>
              <a:rPr lang="sr-Latn-CS" baseline="-25000" dirty="0"/>
              <a:t>4</a:t>
            </a:r>
            <a:r>
              <a:rPr lang="sr-Latn-CS" dirty="0"/>
              <a:t>N)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*Odlikuju se visokom tvrdoćom, otpornošću na visoke temperature, malom električnom i toplotnom provodljivošću, visokom hemijskom stabilnošću, ali i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sr-Latn-CS" dirty="0"/>
              <a:t>malom žilavošću</a:t>
            </a:r>
            <a:r>
              <a:rPr lang="en-US" dirty="0"/>
              <a:t> (</a:t>
            </a:r>
            <a:r>
              <a:rPr lang="en-US" dirty="0" err="1"/>
              <a:t>krti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)</a:t>
            </a:r>
            <a:r>
              <a:rPr lang="sr-Latn-CS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Latn-CS" b="1" dirty="0"/>
              <a:t>3. Polimerni materijali </a:t>
            </a:r>
            <a:r>
              <a:rPr lang="sr-Latn-CS" dirty="0"/>
              <a:t>– organska jedinjenja na bazi C i H, koji se sastoje iz dugih molekulskih lanaca različitog oblika. Podela:</a:t>
            </a:r>
          </a:p>
          <a:p>
            <a:pPr marL="514350" indent="-514350">
              <a:buAutoNum type="alphaLcParenR"/>
            </a:pPr>
            <a:r>
              <a:rPr lang="sr-Latn-CS" dirty="0"/>
              <a:t>Termoplastični polimeri (linijska struktura polimernih lanaca)</a:t>
            </a:r>
          </a:p>
          <a:p>
            <a:pPr marL="514350" indent="-514350">
              <a:buAutoNum type="alphaLcParenR"/>
            </a:pPr>
            <a:r>
              <a:rPr lang="sr-Latn-CS" dirty="0"/>
              <a:t>Termoreaktivni polimeri (umreženi polimerni lanci)</a:t>
            </a:r>
          </a:p>
          <a:p>
            <a:pPr marL="514350" indent="-514350">
              <a:buAutoNum type="alphaLcParenR"/>
            </a:pPr>
            <a:r>
              <a:rPr lang="sr-Latn-CS" dirty="0"/>
              <a:t>Elastomeri (gume)-(umreženi polimerni lanci, odsustvo plastične deformacije)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*Odlikuju se malom gustinom, hemijskom stabilnošću, mal</a:t>
            </a:r>
            <a:r>
              <a:rPr lang="en-US" dirty="0" err="1"/>
              <a:t>om</a:t>
            </a:r>
            <a:r>
              <a:rPr lang="sr-Latn-CS" dirty="0"/>
              <a:t> toplotn</a:t>
            </a:r>
            <a:r>
              <a:rPr lang="en-US" dirty="0" err="1"/>
              <a:t>om</a:t>
            </a:r>
            <a:r>
              <a:rPr lang="sr-Latn-CS" dirty="0"/>
              <a:t> i električn</a:t>
            </a:r>
            <a:r>
              <a:rPr lang="en-US" dirty="0" err="1"/>
              <a:t>om</a:t>
            </a:r>
            <a:r>
              <a:rPr lang="sr-Latn-CS" dirty="0"/>
              <a:t> provodljivo</a:t>
            </a:r>
            <a:r>
              <a:rPr lang="en-US" dirty="0" err="1"/>
              <a:t>šću</a:t>
            </a:r>
            <a:r>
              <a:rPr lang="sr-Latn-CS" dirty="0"/>
              <a:t>, ali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CS" dirty="0"/>
              <a:t>mal</a:t>
            </a:r>
            <a:r>
              <a:rPr lang="en-US" dirty="0" err="1"/>
              <a:t>om</a:t>
            </a:r>
            <a:r>
              <a:rPr lang="sr-Latn-CS" dirty="0"/>
              <a:t> čvrstoć</a:t>
            </a:r>
            <a:r>
              <a:rPr lang="en-US" dirty="0" err="1"/>
              <a:t>om</a:t>
            </a:r>
            <a:r>
              <a:rPr lang="sr-Latn-CS" dirty="0"/>
              <a:t> i otporno</a:t>
            </a:r>
            <a:r>
              <a:rPr lang="en-US" dirty="0" err="1"/>
              <a:t>šću</a:t>
            </a:r>
            <a:r>
              <a:rPr lang="sr-Latn-CS" dirty="0"/>
              <a:t> na povišene temperature.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932</Words>
  <Application>Microsoft Office PowerPoint</Application>
  <PresentationFormat>On-screen Show (4:3)</PresentationFormat>
  <Paragraphs>202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Arial Rounded MT Bold</vt:lpstr>
      <vt:lpstr>Calibri</vt:lpstr>
      <vt:lpstr>Times New Roman</vt:lpstr>
      <vt:lpstr>Office Theme</vt:lpstr>
      <vt:lpstr>Image</vt:lpstr>
      <vt:lpstr>MATERIJALI U INŽENJERSTVU</vt:lpstr>
      <vt:lpstr>Nastavne jedinice:</vt:lpstr>
      <vt:lpstr>Uvod:   -atomske veze,  -raspored atoma,  -greške u kristalima,  -deformacija,  -mehanizmi ojačavanja</vt:lpstr>
      <vt:lpstr>Vrste materijala u inženjerstvu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Primeri</vt:lpstr>
      <vt:lpstr>Struktura atoma</vt:lpstr>
      <vt:lpstr>PowerPoint Presentation</vt:lpstr>
      <vt:lpstr>Međuatomske veze</vt:lpstr>
      <vt:lpstr>Metalna veza</vt:lpstr>
      <vt:lpstr>PowerPoint Presentation</vt:lpstr>
      <vt:lpstr>PowerPoint Presentation</vt:lpstr>
      <vt:lpstr>Kovalentna veza</vt:lpstr>
      <vt:lpstr>PowerPoint Presentation</vt:lpstr>
      <vt:lpstr>Jonska veza</vt:lpstr>
      <vt:lpstr>PowerPoint Presentation</vt:lpstr>
      <vt:lpstr>Sekundarne veze</vt:lpstr>
      <vt:lpstr>Raspored atoma</vt:lpstr>
      <vt:lpstr>PowerPoint Presentation</vt:lpstr>
      <vt:lpstr>Zapreminski centrirana kubna (ZCK) kristalna rešetka</vt:lpstr>
      <vt:lpstr>Površinski centrirana kubna (PCK) kristalna rešetka</vt:lpstr>
      <vt:lpstr>Haksagonalna gusto složena (HGS) kristalna rešetka</vt:lpstr>
      <vt:lpstr>PowerPoint Presentation</vt:lpstr>
      <vt:lpstr>Milerovi indeksi pravaca i ravni</vt:lpstr>
      <vt:lpstr>Greške u kristalima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Mehanizmi ojačavanja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Materijali u inženjerstvu</dc:title>
  <dc:creator>Korisnik</dc:creator>
  <cp:lastModifiedBy>Miroslav Dramicanin</cp:lastModifiedBy>
  <cp:revision>92</cp:revision>
  <dcterms:created xsi:type="dcterms:W3CDTF">2013-09-22T08:58:13Z</dcterms:created>
  <dcterms:modified xsi:type="dcterms:W3CDTF">2016-10-31T13:19:19Z</dcterms:modified>
</cp:coreProperties>
</file>